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71" r:id="rId2"/>
    <p:sldId id="406" r:id="rId3"/>
    <p:sldId id="270" r:id="rId4"/>
    <p:sldId id="272" r:id="rId5"/>
    <p:sldId id="415" r:id="rId6"/>
    <p:sldId id="431" r:id="rId7"/>
    <p:sldId id="425" r:id="rId8"/>
    <p:sldId id="435" r:id="rId9"/>
    <p:sldId id="420" r:id="rId10"/>
    <p:sldId id="432" r:id="rId11"/>
    <p:sldId id="433" r:id="rId12"/>
    <p:sldId id="434" r:id="rId13"/>
    <p:sldId id="437" r:id="rId14"/>
    <p:sldId id="430" r:id="rId15"/>
    <p:sldId id="436" r:id="rId16"/>
  </p:sldIdLst>
  <p:sldSz cx="10688638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37A30EA6-BF07-F146-A6C7-E24D0DF863D4}">
          <p14:sldIdLst>
            <p14:sldId id="271"/>
            <p14:sldId id="406"/>
            <p14:sldId id="270"/>
            <p14:sldId id="272"/>
            <p14:sldId id="415"/>
            <p14:sldId id="431"/>
            <p14:sldId id="425"/>
            <p14:sldId id="435"/>
            <p14:sldId id="420"/>
            <p14:sldId id="432"/>
            <p14:sldId id="433"/>
            <p14:sldId id="434"/>
            <p14:sldId id="437"/>
            <p14:sldId id="430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">
          <p15:clr>
            <a:srgbClr val="A4A3A4"/>
          </p15:clr>
        </p15:guide>
        <p15:guide id="2" orient="horz" pos="4539">
          <p15:clr>
            <a:srgbClr val="A4A3A4"/>
          </p15:clr>
        </p15:guide>
        <p15:guide id="3" orient="horz" pos="2406">
          <p15:clr>
            <a:srgbClr val="A4A3A4"/>
          </p15:clr>
        </p15:guide>
        <p15:guide id="4" pos="6506">
          <p15:clr>
            <a:srgbClr val="A4A3A4"/>
          </p15:clr>
        </p15:guide>
        <p15:guide id="5" pos="226">
          <p15:clr>
            <a:srgbClr val="A4A3A4"/>
          </p15:clr>
        </p15:guide>
        <p15:guide id="6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7CD"/>
    <a:srgbClr val="DC2C00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6"/>
    <p:restoredTop sz="78170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877" y="67"/>
      </p:cViewPr>
      <p:guideLst>
        <p:guide orient="horz" pos="226"/>
        <p:guide orient="horz" pos="4539"/>
        <p:guide orient="horz" pos="2406"/>
        <p:guide pos="6506"/>
        <p:guide pos="226"/>
        <p:guide pos="33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esoca-my.sharepoint.com/personal/agathe_chevalier_bfc_chambagri_fr/Documents/Bureau/donn&#233;es%20installation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Répartition du montant total de subvention par département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du montant de subvention par département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9-4029-A6EE-9303DD598B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9-4029-A6EE-9303DD598B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9-4029-A6EE-9303DD598B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C9-4029-A6EE-9303DD598B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C9-4029-A6EE-9303DD598B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C9-4029-A6EE-9303DD598B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C9-4029-A6EE-9303DD598B1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9C9-4029-A6EE-9303DD598B1A}"/>
              </c:ext>
            </c:extLst>
          </c:dPt>
          <c:dLbls>
            <c:dLbl>
              <c:idx val="0"/>
              <c:layout>
                <c:manualLayout>
                  <c:x val="-0.11030989518263057"/>
                  <c:y val="0.1316480336642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C9-4029-A6EE-9303DD598B1A}"/>
                </c:ext>
              </c:extLst>
            </c:dLbl>
            <c:dLbl>
              <c:idx val="6"/>
              <c:layout>
                <c:manualLayout>
                  <c:x val="1.9239027413239969E-2"/>
                  <c:y val="1.599112610923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C9-4029-A6EE-9303DD598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Feuil1!$A$2:$A$9</c:f>
              <c:numCache>
                <c:formatCode>General</c:formatCode>
                <c:ptCount val="8"/>
                <c:pt idx="0">
                  <c:v>21</c:v>
                </c:pt>
                <c:pt idx="1">
                  <c:v>25</c:v>
                </c:pt>
                <c:pt idx="2">
                  <c:v>39</c:v>
                </c:pt>
                <c:pt idx="3">
                  <c:v>58</c:v>
                </c:pt>
                <c:pt idx="4">
                  <c:v>70</c:v>
                </c:pt>
                <c:pt idx="5">
                  <c:v>71</c:v>
                </c:pt>
                <c:pt idx="6">
                  <c:v>89</c:v>
                </c:pt>
                <c:pt idx="7">
                  <c:v>90</c:v>
                </c:pt>
              </c:numCache>
            </c:numRef>
          </c:cat>
          <c:val>
            <c:numRef>
              <c:f>Feuil1!$B$2:$B$9</c:f>
              <c:numCache>
                <c:formatCode>#\ ##0\ "€"</c:formatCode>
                <c:ptCount val="8"/>
                <c:pt idx="0">
                  <c:v>24300</c:v>
                </c:pt>
                <c:pt idx="1">
                  <c:v>750</c:v>
                </c:pt>
                <c:pt idx="2">
                  <c:v>3700</c:v>
                </c:pt>
                <c:pt idx="3">
                  <c:v>24300</c:v>
                </c:pt>
                <c:pt idx="4">
                  <c:v>4750</c:v>
                </c:pt>
                <c:pt idx="5">
                  <c:v>44650</c:v>
                </c:pt>
                <c:pt idx="6">
                  <c:v>13500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9C9-4029-A6EE-9303DD598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Répartition du montant total de subvention par département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dirty="0"/>
              <a:t>Nombre</a:t>
            </a:r>
            <a:r>
              <a:rPr lang="fr-FR" sz="2000" baseline="0" dirty="0"/>
              <a:t> d'installations en élevage ovin en 2025</a:t>
            </a:r>
          </a:p>
          <a:p>
            <a:pPr>
              <a:defRPr sz="2000"/>
            </a:pPr>
            <a:r>
              <a:rPr lang="fr-FR" sz="2000" baseline="0" dirty="0"/>
              <a:t>par département</a:t>
            </a:r>
            <a:endParaRPr lang="fr-FR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'analyse ovins'!$B$1</c:f>
              <c:strCache>
                <c:ptCount val="1"/>
                <c:pt idx="0">
                  <c:v>prod ppale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'analyse ovins'!$A$2:$A$9</c:f>
              <c:numCache>
                <c:formatCode>General</c:formatCode>
                <c:ptCount val="8"/>
                <c:pt idx="0">
                  <c:v>21</c:v>
                </c:pt>
                <c:pt idx="1">
                  <c:v>25</c:v>
                </c:pt>
                <c:pt idx="2">
                  <c:v>39</c:v>
                </c:pt>
                <c:pt idx="3">
                  <c:v>58</c:v>
                </c:pt>
                <c:pt idx="4">
                  <c:v>70</c:v>
                </c:pt>
                <c:pt idx="5">
                  <c:v>71</c:v>
                </c:pt>
                <c:pt idx="6">
                  <c:v>89</c:v>
                </c:pt>
                <c:pt idx="7">
                  <c:v>90</c:v>
                </c:pt>
              </c:numCache>
            </c:numRef>
          </c:cat>
          <c:val>
            <c:numRef>
              <c:f>'analyse ovins'!$B$2:$B$9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E-4BFE-BA46-AF2FA38F77F8}"/>
            </c:ext>
          </c:extLst>
        </c:ser>
        <c:ser>
          <c:idx val="1"/>
          <c:order val="1"/>
          <c:tx>
            <c:strRef>
              <c:f>'analyse ovins'!$C$1</c:f>
              <c:strCache>
                <c:ptCount val="1"/>
                <c:pt idx="0">
                  <c:v>prod 2ndaire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'analyse ovins'!$A$2:$A$9</c:f>
              <c:numCache>
                <c:formatCode>General</c:formatCode>
                <c:ptCount val="8"/>
                <c:pt idx="0">
                  <c:v>21</c:v>
                </c:pt>
                <c:pt idx="1">
                  <c:v>25</c:v>
                </c:pt>
                <c:pt idx="2">
                  <c:v>39</c:v>
                </c:pt>
                <c:pt idx="3">
                  <c:v>58</c:v>
                </c:pt>
                <c:pt idx="4">
                  <c:v>70</c:v>
                </c:pt>
                <c:pt idx="5">
                  <c:v>71</c:v>
                </c:pt>
                <c:pt idx="6">
                  <c:v>89</c:v>
                </c:pt>
                <c:pt idx="7">
                  <c:v>90</c:v>
                </c:pt>
              </c:numCache>
            </c:numRef>
          </c:cat>
          <c:val>
            <c:numRef>
              <c:f>'analyse ovins'!$C$2:$C$9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DE-4BFE-BA46-AF2FA38F7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4743823"/>
        <c:axId val="1304742383"/>
      </c:barChart>
      <c:catAx>
        <c:axId val="130474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4742383"/>
        <c:crosses val="autoZero"/>
        <c:auto val="1"/>
        <c:lblAlgn val="ctr"/>
        <c:lblOffset val="100"/>
        <c:noMultiLvlLbl val="0"/>
      </c:catAx>
      <c:valAx>
        <c:axId val="130474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474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5D297-E056-2147-BA57-95F214C3353D}" type="datetimeFigureOut">
              <a:t>11/06/2026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63794-B0CB-9847-ADA7-D81FA29012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79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3C159-E82F-999A-8670-35EACD17B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CA42F7-8A10-30CA-DBE2-B6E8C27B2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25948A-A12C-0ABD-9880-C76B06314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RTO : brochure + flyers = 1500€ reste 1000€ de budget</a:t>
            </a:r>
          </a:p>
          <a:p>
            <a:r>
              <a:rPr lang="fr-FR" dirty="0"/>
              <a:t>Bouts de bergerie = 3000€ (1 réalisé en 21)</a:t>
            </a:r>
          </a:p>
          <a:p>
            <a:r>
              <a:rPr lang="fr-FR" dirty="0"/>
              <a:t>Parler de l’élevage ovin = 800€ une intervention de 100€ par département (2 réalisées à ce jour TDO CS ovin 05/02 et OSMC ?)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8928A8-DFF3-1F73-F3C3-A46F2FD94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8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64559-5666-B8F9-FDF9-FB28911C0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2D3AE7-F1BA-6B48-0094-17FEA0D81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DE8081-5003-F1CB-FFEA-5BF5DCB95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💡 Innovation n°1 — approche socio-comportementale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 des techniciens (psycho/socio)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 relationnel → changement de pratiques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→ innovation de service + innovation organisationnelle</a:t>
            </a:r>
          </a:p>
          <a:p>
            <a:pPr fontAlgn="t"/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💡 Innovation n°2 — dispositifs d’entrée en contact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éleveurs ambassadeurs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croisées / “vis ma vie”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premières visites gratuites type Aveyron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→ innovation dans les modalités d’accompagnement</a:t>
            </a:r>
          </a:p>
          <a:p>
            <a:pPr fontAlgn="t"/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💡 Innovation n°3 — parcours d’accompagnement personnalisé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segmentation des éleveurs (niveau, objectifs)</a:t>
            </a:r>
          </a:p>
          <a:p>
            <a:pPr fontAlgn="t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auto-diagnostic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préalable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→ innovation de méthode</a:t>
            </a:r>
          </a:p>
          <a:p>
            <a:pPr fontAlgn="t"/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💡 Innovation n°4 — hybridation données + perception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baromètre social + données techniques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→ croisement inédit :</a:t>
            </a:r>
          </a:p>
          <a:p>
            <a:pPr fontAlgn="t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technico-éco × motivation × perception</a:t>
            </a:r>
          </a:p>
          <a:p>
            <a:endParaRPr lang="fr-FR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02C74-36D9-4114-4D4A-B9C683642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7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A498-9297-278C-8020-683AA1B85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0A0242-0A85-658B-0AD5-7B3F79984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1D5710-DD86-60C0-275A-FE205A73B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Groupe </a:t>
            </a:r>
            <a:r>
              <a:rPr lang="en-US" sz="1200" i="1" dirty="0" err="1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d’Initiatives</a:t>
            </a:r>
            <a:r>
              <a:rPr lang="en-US" sz="1200" i="1" dirty="0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Innovantes</a:t>
            </a:r>
            <a:r>
              <a:rPr lang="en-US" sz="1200" i="1" dirty="0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en</a:t>
            </a:r>
            <a:r>
              <a:rPr lang="en-US" sz="1200" i="1" dirty="0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Synergie</a:t>
            </a:r>
            <a:r>
              <a:rPr lang="en-US" sz="1200" i="1" dirty="0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 pour </a:t>
            </a:r>
            <a:r>
              <a:rPr lang="en-US" sz="1200" i="1" dirty="0" err="1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valoriser</a:t>
            </a:r>
            <a:r>
              <a:rPr lang="en-US" sz="1200" i="1" dirty="0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 les </a:t>
            </a:r>
            <a:r>
              <a:rPr lang="en-US" sz="1200" i="1" dirty="0" err="1">
                <a:solidFill>
                  <a:srgbClr val="000000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laines</a:t>
            </a:r>
            <a:endParaRPr lang="en-US" sz="1200" i="1" dirty="0">
              <a:solidFill>
                <a:srgbClr val="000000"/>
              </a:solidFill>
              <a:latin typeface="Nunito Italics"/>
              <a:ea typeface="Nunito Italics"/>
              <a:cs typeface="Nunito Italics"/>
              <a:sym typeface="Nunito Itali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PEI fonctionnement = 3 ans, embauche en cours d’</a:t>
            </a:r>
            <a:r>
              <a:rPr lang="fr-FR" dirty="0" err="1"/>
              <a:t>un.e</a:t>
            </a:r>
            <a:r>
              <a:rPr lang="fr-FR" dirty="0"/>
              <a:t> </a:t>
            </a:r>
            <a:r>
              <a:rPr lang="fr-FR" dirty="0" err="1"/>
              <a:t>chargé.e</a:t>
            </a:r>
            <a:r>
              <a:rPr lang="fr-FR" dirty="0"/>
              <a:t> de mission pour le suivi et le pilotage du projet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027BF1-54EC-3D16-8683-699469577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68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Dernier COREL</a:t>
            </a:r>
          </a:p>
          <a:p>
            <a:r>
              <a:rPr lang="fr-FR" dirty="0"/>
              <a:t>Etat des lieux de l’avancement des projets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1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cadre de fonctionnement : réunion de 3h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95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49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8BAEC-C7FA-68A4-0835-CA2971EA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65FD25-711B-25C8-8857-3DFF0B6D9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7B43140-735E-CA38-B410-F8E337BEC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D1D88-226A-A23F-44BF-EE14C66C3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9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BEA2C-F7A0-AC30-1DEA-20060977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A883FB-EFD8-FF2F-2136-FAB24E15D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4296C1-32F5-0B82-3C19-67574BDA9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643640-3C0E-FB21-C82C-68D382071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7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27901-39C9-215D-7E43-2AD7ABDC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06D8D03-3AC3-535A-9879-4FCA90E1E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345004-CA2D-2A5C-C9B0-88B584516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30 ateliers en ovin dans la région en 2025 (343 toutes productions confondues) </a:t>
            </a:r>
          </a:p>
          <a:p>
            <a:r>
              <a:rPr lang="fr-FR" dirty="0"/>
              <a:t>3% des installations aidées (10 installations en ovin prod principale)</a:t>
            </a:r>
          </a:p>
          <a:p>
            <a:r>
              <a:rPr lang="fr-FR" dirty="0"/>
              <a:t>Sur ces ateliers ovin, 2/3 sont des hommes 1/3 (33%) sont des femmes (28% de femmes sur l’ensemble des installations de BFC en 2025)</a:t>
            </a:r>
          </a:p>
          <a:p>
            <a:r>
              <a:rPr lang="fr-FR" dirty="0"/>
              <a:t>23% sont en AB (même ratio toutes productions confondues)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1A42D1-090A-5C15-A6A3-0A63A285C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01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RTO : brochure + flyers = 1500€ reste 1000€ de budget</a:t>
            </a:r>
          </a:p>
          <a:p>
            <a:r>
              <a:rPr lang="fr-FR" dirty="0"/>
              <a:t>Bouts de bergerie = 3000€ (1 réalisé en 21)</a:t>
            </a:r>
          </a:p>
          <a:p>
            <a:r>
              <a:rPr lang="fr-FR" dirty="0"/>
              <a:t>Parler de l’élevage ovin = 800€ une intervention de 100€ par département (2 réalisées à ce jour TDO CS ovin 05/02 et OSMC ?)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58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0034A-D395-BCE9-51CA-180ABC04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45C6B2-054D-EB49-EBDF-0037BF28D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B0D78B-5336-CBD6-34C3-A1B8AAF37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8A7B28-7FF5-48F5-BF32-8079E0252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3794-B0CB-9847-ADA7-D81FA29012A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4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3384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453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9979C2-F473-904D-982C-DA4E336F7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03" y="5685725"/>
            <a:ext cx="1344930" cy="1363586"/>
          </a:xfrm>
          <a:prstGeom prst="rect">
            <a:avLst/>
          </a:prstGeom>
        </p:spPr>
      </p:pic>
      <p:sp>
        <p:nvSpPr>
          <p:cNvPr id="12" name="@Image">
            <a:extLst>
              <a:ext uri="{FF2B5EF4-FFF2-40B4-BE49-F238E27FC236}">
                <a16:creationId xmlns:a16="http://schemas.microsoft.com/office/drawing/2014/main" id="{1E31E531-E6B3-4341-9175-546C3C2DF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5000" y="315000"/>
            <a:ext cx="10062000" cy="2799000"/>
          </a:xfrm>
        </p:spPr>
        <p:txBody>
          <a:bodyPr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 dirty="0"/>
              <a:t>IMAGE DE TÊTE</a:t>
            </a:r>
          </a:p>
        </p:txBody>
      </p:sp>
    </p:spTree>
    <p:extLst>
      <p:ext uri="{BB962C8B-B14F-4D97-AF65-F5344CB8AC3E}">
        <p14:creationId xmlns:p14="http://schemas.microsoft.com/office/powerpoint/2010/main" val="315207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OUS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3816000" cy="7560000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4464000" y="666288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AE754E-D803-4649-8C26-F99E8C335C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00" y="1584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6C3406-6794-0848-B905-64D4A48A2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000" y="1080000"/>
            <a:ext cx="431897" cy="355680"/>
          </a:xfrm>
          <a:prstGeom prst="rect">
            <a:avLst/>
          </a:prstGeom>
        </p:spPr>
      </p:pic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295E5B7-48C9-F049-B3BD-1C6EE534FB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4000" y="1584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58201C1-16C0-E146-B99D-CE91DB072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1080000"/>
            <a:ext cx="431897" cy="355680"/>
          </a:xfrm>
          <a:prstGeom prst="rect">
            <a:avLst/>
          </a:prstGeom>
        </p:spPr>
      </p:pic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E68951AB-AE7F-8440-9EED-EF84FF4592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64000" y="4248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7052F09-8B81-8341-A7CB-2299A90A3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000" y="3744000"/>
            <a:ext cx="431897" cy="355680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B44F3075-1268-3149-8558-806570C040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64000" y="4248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4C51492-292D-F14C-8E95-C90671D30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3744000"/>
            <a:ext cx="431897" cy="35568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2808000" cy="7560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F8F4A160-F6D0-C34F-8F93-27902F8647B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31000" y="0"/>
            <a:ext cx="2808000" cy="7560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0000"/>
            <a:ext cx="3384000" cy="1584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80000" y="3240000"/>
            <a:ext cx="3384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 dirty="0"/>
              <a:t>Intertitre &amp; </a:t>
            </a:r>
            <a:r>
              <a:rPr lang="fr-FR" dirty="0" err="1"/>
              <a:t>chapo</a:t>
            </a:r>
            <a:endParaRPr lang="fr-FR" dirty="0"/>
          </a:p>
          <a:p>
            <a:pPr lvl="1"/>
            <a:r>
              <a:rPr lang="fr-FR" dirty="0"/>
              <a:t>Texte normal</a:t>
            </a:r>
          </a:p>
          <a:p>
            <a:pPr lvl="2"/>
            <a:r>
              <a:rPr lang="fr-FR" dirty="0"/>
              <a:t>Texte à puce 1 </a:t>
            </a:r>
          </a:p>
          <a:p>
            <a:pPr lvl="3"/>
            <a:r>
              <a:rPr lang="fr-FR" dirty="0"/>
              <a:t>Texte à puce 2</a:t>
            </a:r>
          </a:p>
          <a:p>
            <a:pPr lvl="4"/>
            <a:r>
              <a:rPr lang="fr-FR" dirty="0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6480000" y="6662880"/>
            <a:ext cx="3384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9979C2-F473-904D-982C-DA4E336F7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03" y="5685725"/>
            <a:ext cx="1344930" cy="13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30F1F44-617B-BEBE-F8EC-4465BF01C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00" y="636940"/>
            <a:ext cx="736766" cy="622440"/>
          </a:xfrm>
          <a:prstGeom prst="rect">
            <a:avLst/>
          </a:prstGeom>
        </p:spPr>
      </p:pic>
      <p:sp>
        <p:nvSpPr>
          <p:cNvPr id="3" name="Titre 9">
            <a:extLst>
              <a:ext uri="{FF2B5EF4-FFF2-40B4-BE49-F238E27FC236}">
                <a16:creationId xmlns:a16="http://schemas.microsoft.com/office/drawing/2014/main" id="{EB01261B-F32B-68ED-C69F-8D54D358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000" y="636940"/>
            <a:ext cx="8420638" cy="108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dk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1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8E24A-6BB4-4699-8DEA-57254A2D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402652"/>
            <a:ext cx="8426652" cy="1461801"/>
          </a:xfrm>
        </p:spPr>
        <p:txBody>
          <a:bodyPr/>
          <a:lstStyle>
            <a:lvl1pPr>
              <a:defRPr lang="fr-FR"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EA76B-A58C-4261-BEDC-ED1ED4DC82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Intertitre &amp; </a:t>
            </a:r>
            <a:r>
              <a:rPr lang="fr-FR" dirty="0" err="1"/>
              <a:t>chapo</a:t>
            </a:r>
            <a:endParaRPr lang="fr-FR" dirty="0"/>
          </a:p>
          <a:p>
            <a:pPr lvl="1"/>
            <a:r>
              <a:rPr lang="fr-FR" dirty="0"/>
              <a:t>Texte normal</a:t>
            </a:r>
          </a:p>
          <a:p>
            <a:pPr lvl="2"/>
            <a:r>
              <a:rPr lang="fr-FR" dirty="0"/>
              <a:t>Texte à puce 1 </a:t>
            </a:r>
          </a:p>
          <a:p>
            <a:pPr lvl="3"/>
            <a:r>
              <a:rPr lang="fr-FR" dirty="0"/>
              <a:t>Texte à puce 2</a:t>
            </a:r>
          </a:p>
          <a:p>
            <a:pPr lvl="4"/>
            <a:r>
              <a:rPr lang="fr-FR" dirty="0"/>
              <a:t>Texte à puce 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FD0120-A886-4BAD-8710-62D01AA0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78F-5777-4CA6-AC29-DDAED01717CD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444A8-9BFB-48E0-BCE8-177D022D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B5E0F-7267-4FFB-87A1-049A85DD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225C-D18D-43EF-BA89-D6F2428856F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F82A66-68D2-0CF6-B93E-DA911F80B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00" y="822332"/>
            <a:ext cx="736766" cy="6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@Image">
            <a:extLst>
              <a:ext uri="{FF2B5EF4-FFF2-40B4-BE49-F238E27FC236}">
                <a16:creationId xmlns:a16="http://schemas.microsoft.com/office/drawing/2014/main" id="{633E1EC5-1E01-9A4C-B7EE-E79F5F61DAD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15000" y="315000"/>
            <a:ext cx="10058400" cy="4889500"/>
          </a:xfrm>
        </p:spPr>
        <p:txBody>
          <a:bodyPr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IMADE DE TÊTE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3384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453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9979C2-F473-904D-982C-DA4E336F7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03" y="5685725"/>
            <a:ext cx="1344930" cy="13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142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27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14E683-4E62-934B-9BB7-81A87F97E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50" y="642175"/>
            <a:ext cx="304800" cy="3048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001285-862C-CE44-A8AB-F10518D29A7A}"/>
              </a:ext>
            </a:extLst>
          </p:cNvPr>
          <p:cNvSpPr txBox="1"/>
          <p:nvPr userDrawn="1"/>
        </p:nvSpPr>
        <p:spPr>
          <a:xfrm>
            <a:off x="1040058" y="642175"/>
            <a:ext cx="2754342" cy="48360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fr-FR" sz="1200" b="0" i="0">
                <a:solidFill>
                  <a:schemeClr val="bg1"/>
                </a:solidFill>
              </a:rPr>
              <a:t>Surtitre sur 2 ou 3 lignes</a:t>
            </a:r>
          </a:p>
          <a:p>
            <a:pPr algn="l">
              <a:lnSpc>
                <a:spcPct val="100000"/>
              </a:lnSpc>
            </a:pPr>
            <a:r>
              <a:rPr lang="fr-FR" sz="1200" b="0" i="0">
                <a:solidFill>
                  <a:schemeClr val="bg1"/>
                </a:solidFill>
              </a:rPr>
              <a:t>de texte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9979C2-F473-904D-982C-DA4E336F7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03" y="5685725"/>
            <a:ext cx="1344930" cy="13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1">
            <a:extLst>
              <a:ext uri="{FF2B5EF4-FFF2-40B4-BE49-F238E27FC236}">
                <a16:creationId xmlns:a16="http://schemas.microsoft.com/office/drawing/2014/main" id="{E2ABD776-75C8-5946-936B-66D1D354284B}"/>
              </a:ext>
            </a:extLst>
          </p:cNvPr>
          <p:cNvSpPr>
            <a:spLocks/>
          </p:cNvSpPr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24DC4C-4201-B44D-A5D6-6660539D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000" y="878410"/>
            <a:ext cx="6223000" cy="5270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C507F5-9935-254A-ABDF-415E64E3EB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00" y="1260000"/>
            <a:ext cx="736600" cy="622300"/>
          </a:xfrm>
          <a:prstGeom prst="rect">
            <a:avLst/>
          </a:prstGeom>
        </p:spPr>
      </p:pic>
      <p:sp>
        <p:nvSpPr>
          <p:cNvPr id="16" name="@Body">
            <a:extLst>
              <a:ext uri="{FF2B5EF4-FFF2-40B4-BE49-F238E27FC236}">
                <a16:creationId xmlns:a16="http://schemas.microsoft.com/office/drawing/2014/main" id="{A94E9AF6-3254-E946-9B65-0F96F3901E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2000" y="1512000"/>
            <a:ext cx="2520000" cy="36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spc="0">
                <a:solidFill>
                  <a:schemeClr val="dk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2B817A-D325-294C-9E2A-E56875E7D9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0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/>
              <a:t>Chapitre</a:t>
            </a:r>
          </a:p>
          <a:p>
            <a:pPr lvl="1"/>
            <a:r>
              <a:rPr lang="fr-FR"/>
              <a:t>P00	Deuxième Niveau</a:t>
            </a:r>
          </a:p>
          <a:p>
            <a:pPr lvl="2"/>
            <a:r>
              <a:rPr lang="fr-FR"/>
              <a:t>P00	Troisième niveau</a:t>
            </a:r>
          </a:p>
          <a:p>
            <a:pPr lvl="3"/>
            <a:r>
              <a:rPr lang="fr-FR"/>
              <a:t>P00	Quatrième niveau</a:t>
            </a:r>
          </a:p>
          <a:p>
            <a:pPr lvl="4"/>
            <a:r>
              <a:rPr lang="fr-FR"/>
              <a:t>P00	Cinquième niveau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6F1BC25B-7CC7-A14B-BC40-756EC2A1C0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48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/>
              <a:t>Chapitre</a:t>
            </a:r>
          </a:p>
          <a:p>
            <a:pPr lvl="1"/>
            <a:r>
              <a:rPr lang="fr-FR"/>
              <a:t>P00	Deuxième Niveau</a:t>
            </a:r>
          </a:p>
          <a:p>
            <a:pPr lvl="2"/>
            <a:r>
              <a:rPr lang="fr-FR"/>
              <a:t>P00	Troisième niveau</a:t>
            </a:r>
          </a:p>
          <a:p>
            <a:pPr lvl="3"/>
            <a:r>
              <a:rPr lang="fr-FR"/>
              <a:t>P00	Quatrième niveau</a:t>
            </a:r>
          </a:p>
          <a:p>
            <a:pPr lvl="4"/>
            <a:r>
              <a:rPr lang="fr-FR"/>
              <a:t>P00	Cinquième niveau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FF31641-E6D4-6640-B15A-D06265AC77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196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/>
              <a:t>Chapitre</a:t>
            </a:r>
          </a:p>
          <a:p>
            <a:pPr lvl="1"/>
            <a:r>
              <a:rPr lang="fr-FR"/>
              <a:t>P00	Deuxième Niveau</a:t>
            </a:r>
          </a:p>
          <a:p>
            <a:pPr lvl="2"/>
            <a:r>
              <a:rPr lang="fr-FR"/>
              <a:t>P00	Troisième niveau</a:t>
            </a:r>
          </a:p>
          <a:p>
            <a:pPr lvl="3"/>
            <a:r>
              <a:rPr lang="fr-FR"/>
              <a:t>P00	Quatrième niveau</a:t>
            </a:r>
          </a:p>
          <a:p>
            <a:pPr lvl="4"/>
            <a:r>
              <a:rPr lang="fr-FR"/>
              <a:t>P00	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506395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314999"/>
            <a:ext cx="10062000" cy="6336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904A0A1-17EB-EA4D-BC64-37A8027E4E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86000" y="1086074"/>
            <a:ext cx="6362845" cy="5387850"/>
          </a:xfrm>
        </p:spPr>
        <p:txBody>
          <a:bodyPr/>
          <a:lstStyle>
            <a:lvl1pPr>
              <a:defRPr sz="1200" cap="all" normalizeH="0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2964960"/>
            <a:ext cx="5040000" cy="1080000"/>
          </a:xfrm>
        </p:spPr>
        <p:txBody>
          <a:bodyPr vert="horz" wrap="square" lIns="0" tIns="0" rIns="0" bIns="0" anchor="b">
            <a:noAutofit/>
          </a:bodyPr>
          <a:lstStyle>
            <a:lvl1pPr algn="r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66EBDB7-200E-AB41-8A1F-F95D6AC95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00" y="4392000"/>
            <a:ext cx="4320000" cy="72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r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_3">
            <a:extLst>
              <a:ext uri="{FF2B5EF4-FFF2-40B4-BE49-F238E27FC236}">
                <a16:creationId xmlns:a16="http://schemas.microsoft.com/office/drawing/2014/main" id="{27D42121-77D0-1A45-B9E5-FBA2CA15E20B}"/>
              </a:ext>
            </a:extLst>
          </p:cNvPr>
          <p:cNvSpPr/>
          <p:nvPr userDrawn="1"/>
        </p:nvSpPr>
        <p:spPr>
          <a:xfrm>
            <a:off x="315000" y="315000"/>
            <a:ext cx="10062000" cy="6347837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315000"/>
            <a:ext cx="10062000" cy="2799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904A0A1-17EB-EA4D-BC64-37A8027E4E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8905" y="1552358"/>
            <a:ext cx="5547095" cy="4697100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48000"/>
            <a:ext cx="504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66EBDB7-200E-AB41-8A1F-F95D6AC95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680000"/>
            <a:ext cx="504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2678D4-7D1E-AC49-B16E-A721D48512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0000" y="720000"/>
            <a:ext cx="315000" cy="315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1000" baseline="0"/>
            </a:lvl1pPr>
          </a:lstStyle>
          <a:p>
            <a:r>
              <a:rPr lang="fr-FR"/>
              <a:t>logo</a:t>
            </a:r>
          </a:p>
        </p:txBody>
      </p:sp>
      <p:sp>
        <p:nvSpPr>
          <p:cNvPr id="17" name="@Body">
            <a:extLst>
              <a:ext uri="{FF2B5EF4-FFF2-40B4-BE49-F238E27FC236}">
                <a16:creationId xmlns:a16="http://schemas.microsoft.com/office/drawing/2014/main" id="{6E26D879-DBE5-9943-B538-13B22234E5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080000"/>
            <a:ext cx="1440000" cy="252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1400" b="1" i="0" spc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 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3816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944000"/>
            <a:ext cx="5400000" cy="108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dk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F07BC-5096-AF4B-931C-CA0A1E3FD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000" y="1080000"/>
            <a:ext cx="736766" cy="622440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00" y="3240000"/>
            <a:ext cx="5400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/>
              <a:t>Intertitre &amp; chapo</a:t>
            </a:r>
          </a:p>
          <a:p>
            <a:pPr lvl="1"/>
            <a:r>
              <a:rPr lang="fr-FR"/>
              <a:t>Texte normal</a:t>
            </a:r>
          </a:p>
          <a:p>
            <a:pPr lvl="2"/>
            <a:r>
              <a:rPr lang="fr-FR"/>
              <a:t>Texte à puce 1 </a:t>
            </a:r>
          </a:p>
          <a:p>
            <a:pPr lvl="3"/>
            <a:r>
              <a:rPr lang="fr-FR"/>
              <a:t>Texte à puce 2</a:t>
            </a:r>
          </a:p>
          <a:p>
            <a:pPr lvl="4"/>
            <a:r>
              <a:rPr lang="fr-FR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4464000" y="666288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4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61000" y="0"/>
            <a:ext cx="3816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944000"/>
            <a:ext cx="5400000" cy="108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F07BC-5096-AF4B-931C-CA0A1E3FD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00" y="1080000"/>
            <a:ext cx="736766" cy="622440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00" y="3240000"/>
            <a:ext cx="5400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/>
              <a:t>Intertitre &amp; chapo</a:t>
            </a:r>
          </a:p>
          <a:p>
            <a:pPr lvl="1"/>
            <a:r>
              <a:rPr lang="fr-FR"/>
              <a:t>Texte normal</a:t>
            </a:r>
          </a:p>
          <a:p>
            <a:pPr lvl="2"/>
            <a:r>
              <a:rPr lang="fr-FR"/>
              <a:t>Texte à puce 1 </a:t>
            </a:r>
          </a:p>
          <a:p>
            <a:pPr lvl="3"/>
            <a:r>
              <a:rPr lang="fr-FR"/>
              <a:t>Texte à puce 2</a:t>
            </a:r>
          </a:p>
          <a:p>
            <a:pPr lvl="4"/>
            <a:r>
              <a:rPr lang="fr-FR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630000" y="669600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0692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6" name="@Image">
            <a:extLst>
              <a:ext uri="{FF2B5EF4-FFF2-40B4-BE49-F238E27FC236}">
                <a16:creationId xmlns:a16="http://schemas.microsoft.com/office/drawing/2014/main" id="{333F5BE5-3DF3-8148-847E-93C38E735BE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16000" y="1152000"/>
            <a:ext cx="5755417" cy="4873500"/>
          </a:xfrm>
        </p:spPr>
        <p:txBody>
          <a:bodyPr>
            <a:normAutofit/>
          </a:bodyPr>
          <a:lstStyle>
            <a:lvl1pPr marL="0" indent="0" algn="ctr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040000" cy="5760000"/>
          </a:xfrm>
        </p:spPr>
        <p:txBody>
          <a:bodyPr vert="horz" wrap="square" lIns="0" tIns="0" rIns="0" bIns="0" anchor="ctr">
            <a:noAutofit/>
          </a:bodyPr>
          <a:lstStyle>
            <a:lvl1pPr algn="l">
              <a:lnSpc>
                <a:spcPct val="88889"/>
              </a:lnSpc>
              <a:defRPr sz="3000" b="0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8" y="6743522"/>
            <a:ext cx="651913" cy="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5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9644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009644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9644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63F8-E9BD-5549-9E1C-23FE3A0E3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9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696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/>
  <p:txStyles>
    <p:titleStyle>
      <a:lvl1pPr algn="l" defTabSz="801612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06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12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418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223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029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834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641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447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9246D-C2AA-4DB3-235F-6AEA695DC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filière ovine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9716DD-A80B-9CFA-2A74-5787238F0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Créancey vendredi 12 juin 2026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61A0E40-A290-16C4-0604-60DCB18AC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7207" b="15703"/>
          <a:stretch>
            <a:fillRect/>
          </a:stretch>
        </p:blipFill>
        <p:spPr>
          <a:xfrm>
            <a:off x="326430" y="315000"/>
            <a:ext cx="10062000" cy="2799000"/>
          </a:xfrm>
        </p:spPr>
      </p:pic>
    </p:spTree>
    <p:extLst>
      <p:ext uri="{BB962C8B-B14F-4D97-AF65-F5344CB8AC3E}">
        <p14:creationId xmlns:p14="http://schemas.microsoft.com/office/powerpoint/2010/main" val="119790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3294-6607-2F87-B0AA-9731EA22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B47B0CB-639D-F0FF-CA20-7C16E7B8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Projets en cours </a:t>
            </a:r>
            <a:r>
              <a:rPr lang="fr-FR" sz="2800" b="1" dirty="0">
                <a:cs typeface="Times New Roman" panose="02020603050405020304" pitchFamily="18" charset="0"/>
              </a:rPr>
              <a:t>– </a:t>
            </a:r>
            <a:r>
              <a:rPr lang="fr-FR" sz="2800" b="1" dirty="0" err="1">
                <a:cs typeface="Times New Roman" panose="02020603050405020304" pitchFamily="18" charset="0"/>
              </a:rPr>
              <a:t>inn’ovin</a:t>
            </a:r>
            <a:endParaRPr lang="fr-FR" b="1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50F2B51-1EE5-14E0-0308-49AE6771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4" y="2013259"/>
            <a:ext cx="9218950" cy="4798560"/>
          </a:xfrm>
        </p:spPr>
        <p:txBody>
          <a:bodyPr/>
          <a:lstStyle/>
          <a:p>
            <a:r>
              <a:rPr lang="fr-FR" b="1" dirty="0"/>
              <a:t>Actions nationales :</a:t>
            </a:r>
          </a:p>
          <a:p>
            <a:r>
              <a:rPr lang="fr-FR" dirty="0" err="1"/>
              <a:t>Ovinpiades</a:t>
            </a:r>
            <a:r>
              <a:rPr lang="fr-FR" dirty="0"/>
              <a:t> territoriales</a:t>
            </a:r>
          </a:p>
          <a:p>
            <a:r>
              <a:rPr lang="fr-FR" dirty="0"/>
              <a:t>Journée technique régionale (cible techniciens)</a:t>
            </a:r>
          </a:p>
          <a:p>
            <a:r>
              <a:rPr lang="fr-FR" dirty="0"/>
              <a:t>Lien prescripteurs</a:t>
            </a:r>
          </a:p>
          <a:p>
            <a:r>
              <a:rPr lang="fr-FR" dirty="0"/>
              <a:t>Animation C2OR</a:t>
            </a:r>
          </a:p>
          <a:p>
            <a:endParaRPr lang="fr-FR" dirty="0"/>
          </a:p>
          <a:p>
            <a:r>
              <a:rPr lang="fr-FR" b="1" dirty="0"/>
              <a:t>Actions complémentaires (AAP de fin d’année) : </a:t>
            </a:r>
          </a:p>
          <a:p>
            <a:r>
              <a:rPr lang="fr-FR" dirty="0"/>
              <a:t>20</a:t>
            </a:r>
            <a:r>
              <a:rPr lang="fr-FR" baseline="30000" dirty="0"/>
              <a:t>ème</a:t>
            </a:r>
            <a:r>
              <a:rPr lang="fr-FR" dirty="0"/>
              <a:t> RTO + 20 ans du pôle ovin</a:t>
            </a:r>
          </a:p>
          <a:p>
            <a:r>
              <a:rPr lang="fr-FR" dirty="0"/>
              <a:t>Initiation à l’accompagnement technique en « bouts de bergerie »</a:t>
            </a:r>
          </a:p>
          <a:p>
            <a:r>
              <a:rPr lang="fr-FR" dirty="0"/>
              <a:t>Parler de l’élevage ovin dans l’enseignement agricole</a:t>
            </a:r>
          </a:p>
        </p:txBody>
      </p:sp>
    </p:spTree>
    <p:extLst>
      <p:ext uri="{BB962C8B-B14F-4D97-AF65-F5344CB8AC3E}">
        <p14:creationId xmlns:p14="http://schemas.microsoft.com/office/powerpoint/2010/main" val="348814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B74F-9682-DF95-26FD-9703E7E5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7FF2EA0-AD6C-B30F-B742-3E49D28A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Projets en cours </a:t>
            </a:r>
            <a:r>
              <a:rPr lang="fr-FR" sz="2800" b="1" dirty="0">
                <a:cs typeface="Times New Roman" panose="02020603050405020304" pitchFamily="18" charset="0"/>
              </a:rPr>
              <a:t>– RTO</a:t>
            </a:r>
            <a:endParaRPr lang="fr-FR" b="1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3A9579C-08C6-C30D-51C8-A918BF7B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3" y="2013259"/>
            <a:ext cx="9632476" cy="479856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Flyer + programme à valider</a:t>
            </a:r>
          </a:p>
          <a:p>
            <a:endParaRPr lang="fr-FR" dirty="0"/>
          </a:p>
          <a:p>
            <a:r>
              <a:rPr lang="fr-FR" dirty="0"/>
              <a:t>Liste invitations à valider</a:t>
            </a:r>
          </a:p>
          <a:p>
            <a:endParaRPr lang="fr-FR" dirty="0"/>
          </a:p>
          <a:p>
            <a:r>
              <a:rPr lang="fr-FR" dirty="0"/>
              <a:t>Table ronde : mail envoyé aux concernés 02/06, relance de votre part ?</a:t>
            </a:r>
          </a:p>
          <a:p>
            <a:endParaRPr lang="fr-FR" dirty="0"/>
          </a:p>
          <a:p>
            <a:r>
              <a:rPr lang="fr-FR" dirty="0"/>
              <a:t>Brochure : relance articles semaine prochaine</a:t>
            </a:r>
          </a:p>
          <a:p>
            <a:endParaRPr lang="fr-FR" dirty="0"/>
          </a:p>
          <a:p>
            <a:r>
              <a:rPr lang="fr-FR" dirty="0"/>
              <a:t>Ateliers : à construire en août/septembre, lien avec articles</a:t>
            </a:r>
          </a:p>
          <a:p>
            <a:endParaRPr lang="fr-FR" dirty="0"/>
          </a:p>
          <a:p>
            <a:r>
              <a:rPr lang="fr-FR" dirty="0"/>
              <a:t>Jour J : repas devis traiteurs en cours – réservation comité des fêtes pour tables et bancs – courses apéro midi</a:t>
            </a:r>
          </a:p>
        </p:txBody>
      </p:sp>
    </p:spTree>
    <p:extLst>
      <p:ext uri="{BB962C8B-B14F-4D97-AF65-F5344CB8AC3E}">
        <p14:creationId xmlns:p14="http://schemas.microsoft.com/office/powerpoint/2010/main" val="49728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C12E7-C291-7463-0B69-20B244F3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2C3F766-8C64-7F39-F880-CDEF430F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Projets en cours </a:t>
            </a:r>
            <a:r>
              <a:rPr lang="fr-FR" sz="2800" b="1" dirty="0">
                <a:cs typeface="Times New Roman" panose="02020603050405020304" pitchFamily="18" charset="0"/>
              </a:rPr>
              <a:t>– ROI</a:t>
            </a:r>
            <a:endParaRPr lang="fr-FR" b="1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E4660C8F-A681-1F00-AECC-8A05780FF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44965"/>
              </p:ext>
            </p:extLst>
          </p:nvPr>
        </p:nvGraphicFramePr>
        <p:xfrm>
          <a:off x="735013" y="2012950"/>
          <a:ext cx="9218613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38">
                  <a:extLst>
                    <a:ext uri="{9D8B030D-6E8A-4147-A177-3AD203B41FA5}">
                      <a16:colId xmlns:a16="http://schemas.microsoft.com/office/drawing/2014/main" val="3450079168"/>
                    </a:ext>
                  </a:extLst>
                </a:gridCol>
                <a:gridCol w="4003590">
                  <a:extLst>
                    <a:ext uri="{9D8B030D-6E8A-4147-A177-3AD203B41FA5}">
                      <a16:colId xmlns:a16="http://schemas.microsoft.com/office/drawing/2014/main" val="2412798396"/>
                    </a:ext>
                  </a:extLst>
                </a:gridCol>
                <a:gridCol w="4393085">
                  <a:extLst>
                    <a:ext uri="{9D8B030D-6E8A-4147-A177-3AD203B41FA5}">
                      <a16:colId xmlns:a16="http://schemas.microsoft.com/office/drawing/2014/main" val="3811004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CASDAR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PEI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4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Plafond 500 000€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Dépenses éligibles financées à 100%</a:t>
                      </a:r>
                    </a:p>
                    <a:p>
                      <a:r>
                        <a:rPr lang="fr-FR" sz="2000" dirty="0"/>
                        <a:t>Echelle régionale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3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Taux de financement 40 à 80% selon le type de structure</a:t>
                      </a:r>
                    </a:p>
                    <a:p>
                      <a:r>
                        <a:rPr lang="fr-FR" sz="2000" dirty="0"/>
                        <a:t>Echelle interrégionale/nationale</a:t>
                      </a:r>
                    </a:p>
                    <a:p>
                      <a:r>
                        <a:rPr lang="fr-FR" sz="2000" dirty="0"/>
                        <a:t>Projets multi-filières favorisés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Manque une innovation</a:t>
                      </a:r>
                    </a:p>
                    <a:p>
                      <a:r>
                        <a:rPr lang="fr-FR" sz="2000" dirty="0"/>
                        <a:t>Seulement 1 an émergence, après il faudra attendre la nouvelle PAC pour savoir si la phase fonctionnement est reconduite</a:t>
                      </a:r>
                    </a:p>
                    <a:p>
                      <a:r>
                        <a:rPr lang="fr-FR" sz="2000" dirty="0"/>
                        <a:t>Plafond émergence 100 000€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05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5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93C8-7AC1-6F18-05D9-D86C7CFBA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3862886-170C-9C94-0F49-3DBF94DA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Projets en cours </a:t>
            </a:r>
            <a:r>
              <a:rPr lang="fr-FR" sz="2800" b="1" dirty="0">
                <a:cs typeface="Times New Roman" panose="02020603050405020304" pitchFamily="18" charset="0"/>
              </a:rPr>
              <a:t>– ROI</a:t>
            </a:r>
            <a:endParaRPr lang="fr-FR" b="1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11B7DD5-3E59-5574-A2E0-9BC6CE63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3" y="2013259"/>
            <a:ext cx="9632476" cy="4798560"/>
          </a:xfrm>
        </p:spPr>
        <p:txBody>
          <a:bodyPr>
            <a:normAutofit/>
          </a:bodyPr>
          <a:lstStyle/>
          <a:p>
            <a:r>
              <a:rPr lang="fr-FR" b="1" dirty="0"/>
              <a:t>Option 1 : CASDAR</a:t>
            </a:r>
          </a:p>
          <a:p>
            <a:r>
              <a:rPr lang="fr-FR" dirty="0"/>
              <a:t>Orientation scientifique, partenariat avec la recherche à envisager</a:t>
            </a:r>
          </a:p>
          <a:p>
            <a:r>
              <a:rPr lang="fr-FR" dirty="0"/>
              <a:t>Affiner méthodologie</a:t>
            </a:r>
          </a:p>
          <a:p>
            <a:endParaRPr lang="fr-FR" dirty="0"/>
          </a:p>
          <a:p>
            <a:r>
              <a:rPr lang="fr-FR" b="1" dirty="0"/>
              <a:t>Option 2 : PEI</a:t>
            </a:r>
          </a:p>
          <a:p>
            <a:r>
              <a:rPr lang="fr-FR" dirty="0"/>
              <a:t>Mettre de côté l’aspect calcul du ROI</a:t>
            </a:r>
          </a:p>
          <a:p>
            <a:r>
              <a:rPr lang="fr-FR" dirty="0"/>
              <a:t>Centrer sur « comment passer le pas de l’AT »</a:t>
            </a:r>
          </a:p>
          <a:p>
            <a:r>
              <a:rPr lang="fr-FR" dirty="0"/>
              <a:t>Méthode d’accompagnement ?</a:t>
            </a:r>
          </a:p>
          <a:p>
            <a:r>
              <a:rPr lang="fr-FR" dirty="0"/>
              <a:t>/!\ centrer le dépôt sur une innovation</a:t>
            </a:r>
          </a:p>
        </p:txBody>
      </p:sp>
    </p:spTree>
    <p:extLst>
      <p:ext uri="{BB962C8B-B14F-4D97-AF65-F5344CB8AC3E}">
        <p14:creationId xmlns:p14="http://schemas.microsoft.com/office/powerpoint/2010/main" val="185397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CA574-E4E8-9F95-F3A0-0D82C77D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495F14-8BAE-61BA-DF41-B3EED5DF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Actualités </a:t>
            </a:r>
            <a:r>
              <a:rPr lang="fr-FR" sz="2800" b="1" dirty="0">
                <a:cs typeface="Times New Roman" panose="02020603050405020304" pitchFamily="18" charset="0"/>
              </a:rPr>
              <a:t>– PEI GIIS Laines</a:t>
            </a:r>
            <a:endParaRPr lang="fr-FR" b="1" dirty="0"/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13343861-8099-76D8-0BFD-2E9A95C6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49" y="2049804"/>
            <a:ext cx="10725185" cy="55451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D901B01-0E43-F93D-605C-56F9FE86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4319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0C386C-7C71-91F3-106D-549A35D1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18" y="5536"/>
            <a:ext cx="5344319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29BAC-6A48-9826-BA86-D1E4D39AF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0F1BF92-014F-4C4A-4B43-A95BC85E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Stage filière caprine</a:t>
            </a:r>
            <a:endParaRPr lang="fr-FR" b="1" dirty="0"/>
          </a:p>
        </p:txBody>
      </p:sp>
      <p:pic>
        <p:nvPicPr>
          <p:cNvPr id="3" name="Graphique 2" descr="Chèvre avec un remplissage uni">
            <a:extLst>
              <a:ext uri="{FF2B5EF4-FFF2-40B4-BE49-F238E27FC236}">
                <a16:creationId xmlns:a16="http://schemas.microsoft.com/office/drawing/2014/main" id="{9244E9B9-9D77-778A-BE64-D3EA4B58E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5708" y="2199759"/>
            <a:ext cx="3667919" cy="36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4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B3CED3C-1AD0-F228-F329-9AD88920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Présentations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C1E0961-FF0B-56BD-5107-6A945080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23" y="6190303"/>
            <a:ext cx="9684191" cy="708245"/>
          </a:xfrm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chemeClr val="dk1"/>
                </a:solidFill>
              </a:rPr>
              <a:t>Avez-vous une attente pour aujourd’hui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1E908-5785-7A74-F53A-8EF2E1A7B1EC}"/>
              </a:ext>
            </a:extLst>
          </p:cNvPr>
          <p:cNvSpPr txBox="1">
            <a:spLocks/>
          </p:cNvSpPr>
          <p:nvPr/>
        </p:nvSpPr>
        <p:spPr>
          <a:xfrm>
            <a:off x="734844" y="2720339"/>
            <a:ext cx="9218950" cy="409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D6EA897-3962-F96F-F26C-BD74B8F260EB}"/>
              </a:ext>
            </a:extLst>
          </p:cNvPr>
          <p:cNvSpPr txBox="1">
            <a:spLocks/>
          </p:cNvSpPr>
          <p:nvPr/>
        </p:nvSpPr>
        <p:spPr>
          <a:xfrm>
            <a:off x="734844" y="2013259"/>
            <a:ext cx="9218950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Ligne complète = 1 stylo</a:t>
            </a:r>
          </a:p>
          <a:p>
            <a:endParaRPr lang="fr-FR" dirty="0"/>
          </a:p>
          <a:p>
            <a:r>
              <a:rPr lang="fr-FR" dirty="0"/>
              <a:t>Colonne complète = 1 gobelet</a:t>
            </a:r>
          </a:p>
          <a:p>
            <a:endParaRPr lang="fr-FR" dirty="0"/>
          </a:p>
          <a:p>
            <a:r>
              <a:rPr lang="fr-FR" dirty="0"/>
              <a:t>Grille complète = ma reconnaissance éternelle !</a:t>
            </a:r>
          </a:p>
        </p:txBody>
      </p:sp>
    </p:spTree>
    <p:extLst>
      <p:ext uri="{BB962C8B-B14F-4D97-AF65-F5344CB8AC3E}">
        <p14:creationId xmlns:p14="http://schemas.microsoft.com/office/powerpoint/2010/main" val="6527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E8192F-0BE6-B92F-00CA-C70FAEE780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11999" y="1512000"/>
            <a:ext cx="8360663" cy="659700"/>
          </a:xfrm>
        </p:spPr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291AB3-40CF-4A57-799A-E58F0AC86E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6485" y="2550219"/>
            <a:ext cx="4247003" cy="3600000"/>
          </a:xfrm>
        </p:spPr>
        <p:txBody>
          <a:bodyPr/>
          <a:lstStyle/>
          <a:p>
            <a:r>
              <a:rPr lang="fr-FR" sz="1800" dirty="0"/>
              <a:t>9h45 – 12h45</a:t>
            </a:r>
          </a:p>
          <a:p>
            <a:pPr marL="285750" indent="-285750">
              <a:buFontTx/>
              <a:buChar char="-"/>
            </a:pPr>
            <a:r>
              <a:rPr lang="fr-FR" sz="1800" b="0" dirty="0"/>
              <a:t>Présentations</a:t>
            </a:r>
          </a:p>
          <a:p>
            <a:pPr marL="285750" indent="-285750">
              <a:buFontTx/>
              <a:buChar char="-"/>
            </a:pPr>
            <a:r>
              <a:rPr lang="fr-FR" sz="1800" b="0" dirty="0"/>
              <a:t>Actualités diverses</a:t>
            </a:r>
          </a:p>
          <a:p>
            <a:pPr marL="285750" indent="-285750">
              <a:buFontTx/>
              <a:buChar char="-"/>
            </a:pPr>
            <a:r>
              <a:rPr lang="fr-FR" sz="1800" b="0" dirty="0"/>
              <a:t>Point sanitaire</a:t>
            </a:r>
          </a:p>
          <a:p>
            <a:pPr marL="285750" indent="-285750">
              <a:buFontTx/>
              <a:buChar char="-"/>
            </a:pPr>
            <a:r>
              <a:rPr lang="fr-FR" sz="1800" b="0" dirty="0"/>
              <a:t>Projets en cours</a:t>
            </a:r>
          </a:p>
          <a:p>
            <a:pPr marL="285750" indent="-285750">
              <a:buFontTx/>
              <a:buChar char="-"/>
            </a:pPr>
            <a:r>
              <a:rPr lang="fr-FR" sz="1800" b="0" dirty="0"/>
              <a:t>Stage caprin</a:t>
            </a:r>
          </a:p>
          <a:p>
            <a:pPr marL="285750" indent="-285750">
              <a:buFontTx/>
              <a:buChar char="-"/>
            </a:pPr>
            <a:endParaRPr lang="fr-FR" sz="1800" b="0" dirty="0"/>
          </a:p>
          <a:p>
            <a:endParaRPr lang="fr-FR" sz="18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FDE9530-A099-D7B2-F265-2C2B9FA0EB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04841" y="2550219"/>
            <a:ext cx="4547832" cy="3600000"/>
          </a:xfrm>
        </p:spPr>
        <p:txBody>
          <a:bodyPr/>
          <a:lstStyle/>
          <a:p>
            <a:r>
              <a:rPr lang="fr-FR" sz="1800" dirty="0"/>
              <a:t>14h30 – 16h30</a:t>
            </a:r>
          </a:p>
          <a:p>
            <a:pPr marL="285750" indent="-285750">
              <a:buFontTx/>
              <a:buChar char="-"/>
            </a:pPr>
            <a:r>
              <a:rPr lang="fr-FR" sz="1800" b="0" dirty="0"/>
              <a:t>Visite élevage brebis laitières</a:t>
            </a:r>
          </a:p>
        </p:txBody>
      </p:sp>
    </p:spTree>
    <p:extLst>
      <p:ext uri="{BB962C8B-B14F-4D97-AF65-F5344CB8AC3E}">
        <p14:creationId xmlns:p14="http://schemas.microsoft.com/office/powerpoint/2010/main" val="180709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0342E6-C69F-F3D4-C32E-28AC2B759E0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fr-FR"/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4A03A2-21AF-3E42-0EAE-9E1997C4447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FR"/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590ADD-6CE2-0BA5-8F29-BCA91ACC1FD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27B63F8-E9BD-5549-9E1C-23FE3A0E326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DCE0916-5243-0AE1-BC6B-042BBF3A4C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61BC7C6-34E1-0B43-93B3-056132C5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944000"/>
            <a:ext cx="5400000" cy="729752"/>
          </a:xfrm>
        </p:spPr>
        <p:txBody>
          <a:bodyPr/>
          <a:lstStyle/>
          <a:p>
            <a:r>
              <a:rPr lang="fr-FR" dirty="0"/>
              <a:t>Pour être à l’aise j’ai besoin de …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3CBF94-8231-85E6-ABBE-776CED079BE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4000" y="2812648"/>
            <a:ext cx="5400000" cy="3667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dirty="0"/>
              <a:t>M’exprimer sans censure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Pouvoir échanger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Être </a:t>
            </a:r>
            <a:r>
              <a:rPr lang="fr-FR" sz="1800" dirty="0" err="1"/>
              <a:t>écouté.e</a:t>
            </a:r>
            <a:endParaRPr lang="fr-FR" sz="1800" dirty="0"/>
          </a:p>
          <a:p>
            <a:pPr>
              <a:lnSpc>
                <a:spcPct val="150000"/>
              </a:lnSpc>
            </a:pPr>
            <a:r>
              <a:rPr lang="fr-FR" sz="1800" dirty="0"/>
              <a:t>Efficacité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Joker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Pause technique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Être respectueux.se dans le désaccord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Différencier technique et syndical</a:t>
            </a:r>
          </a:p>
          <a:p>
            <a:pPr>
              <a:lnSpc>
                <a:spcPct val="150000"/>
              </a:lnSpc>
            </a:pPr>
            <a:endParaRPr lang="fr-FR" sz="1800" dirty="0"/>
          </a:p>
        </p:txBody>
      </p:sp>
      <p:pic>
        <p:nvPicPr>
          <p:cNvPr id="17" name="Espace réservé pour une image  16" descr="Une image contenant texte, écriture manuscrite, Post-it, papier&#10;&#10;Le contenu généré par l’IA peut être incorrect.">
            <a:extLst>
              <a:ext uri="{FF2B5EF4-FFF2-40B4-BE49-F238E27FC236}">
                <a16:creationId xmlns:a16="http://schemas.microsoft.com/office/drawing/2014/main" id="{8890C31F-25C6-4A3C-7E58-C09005079F1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16828" t="-38" r="45310" b="38"/>
          <a:stretch/>
        </p:blipFill>
        <p:spPr>
          <a:xfrm>
            <a:off x="315000" y="0"/>
            <a:ext cx="3816000" cy="7560000"/>
          </a:xfrm>
        </p:spPr>
      </p:pic>
    </p:spTree>
    <p:extLst>
      <p:ext uri="{BB962C8B-B14F-4D97-AF65-F5344CB8AC3E}">
        <p14:creationId xmlns:p14="http://schemas.microsoft.com/office/powerpoint/2010/main" val="91717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030AB-CF69-A465-15FE-D6FE55D7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Actualités</a:t>
            </a:r>
            <a:r>
              <a:rPr lang="fr-FR" dirty="0"/>
              <a:t> - Recrutement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75C3B9-59E9-044E-5273-16AB8983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Départ Agathe le 31/07</a:t>
            </a:r>
          </a:p>
          <a:p>
            <a:endParaRPr lang="fr-FR" dirty="0"/>
          </a:p>
          <a:p>
            <a:r>
              <a:rPr lang="fr-FR" dirty="0"/>
              <a:t>Méline Martin arrivera mi-septembre</a:t>
            </a:r>
          </a:p>
          <a:p>
            <a:endParaRPr lang="fr-FR" dirty="0"/>
          </a:p>
          <a:p>
            <a:r>
              <a:rPr lang="fr-FR" dirty="0"/>
              <a:t>Ingé agro en alternance chez </a:t>
            </a:r>
            <a:r>
              <a:rPr lang="fr-FR" dirty="0" err="1"/>
              <a:t>BioBFC</a:t>
            </a:r>
            <a:r>
              <a:rPr lang="fr-FR" dirty="0"/>
              <a:t> aujourd’hui sur les références techniques en petits ruminants laitiers</a:t>
            </a:r>
          </a:p>
          <a:p>
            <a:endParaRPr lang="fr-FR" dirty="0"/>
          </a:p>
        </p:txBody>
      </p:sp>
      <p:pic>
        <p:nvPicPr>
          <p:cNvPr id="6" name="Image 5" descr="Une image contenant Visage humain, personne, gorge, habits&#10;&#10;Le contenu généré par l’IA peut être incorrect.">
            <a:extLst>
              <a:ext uri="{FF2B5EF4-FFF2-40B4-BE49-F238E27FC236}">
                <a16:creationId xmlns:a16="http://schemas.microsoft.com/office/drawing/2014/main" id="{7C2A6365-55E0-150E-5279-EFE7C3282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985" y="1864453"/>
            <a:ext cx="1439351" cy="15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6742F-8785-A3FF-AD2D-22B9B669F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BAE61-2414-5D6D-0857-A103CAA7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Actualités</a:t>
            </a:r>
            <a:r>
              <a:rPr lang="fr-FR" dirty="0"/>
              <a:t> - Bilan aides génétiques au 09/06/2026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984DCC-F200-489F-4D64-ED3FBACB2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C2C7190-CB75-C5CF-39E5-03D0C80B8308}"/>
              </a:ext>
            </a:extLst>
          </p:cNvPr>
          <p:cNvGraphicFramePr>
            <a:graphicFrameLocks noGrp="1"/>
          </p:cNvGraphicFramePr>
          <p:nvPr/>
        </p:nvGraphicFramePr>
        <p:xfrm>
          <a:off x="921270" y="1874727"/>
          <a:ext cx="8846098" cy="498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160">
                  <a:extLst>
                    <a:ext uri="{9D8B030D-6E8A-4147-A177-3AD203B41FA5}">
                      <a16:colId xmlns:a16="http://schemas.microsoft.com/office/drawing/2014/main" val="3129517769"/>
                    </a:ext>
                  </a:extLst>
                </a:gridCol>
                <a:gridCol w="1535407">
                  <a:extLst>
                    <a:ext uri="{9D8B030D-6E8A-4147-A177-3AD203B41FA5}">
                      <a16:colId xmlns:a16="http://schemas.microsoft.com/office/drawing/2014/main" val="2155993834"/>
                    </a:ext>
                  </a:extLst>
                </a:gridCol>
                <a:gridCol w="1673844">
                  <a:extLst>
                    <a:ext uri="{9D8B030D-6E8A-4147-A177-3AD203B41FA5}">
                      <a16:colId xmlns:a16="http://schemas.microsoft.com/office/drawing/2014/main" val="1956372221"/>
                    </a:ext>
                  </a:extLst>
                </a:gridCol>
                <a:gridCol w="1912965">
                  <a:extLst>
                    <a:ext uri="{9D8B030D-6E8A-4147-A177-3AD203B41FA5}">
                      <a16:colId xmlns:a16="http://schemas.microsoft.com/office/drawing/2014/main" val="181140518"/>
                    </a:ext>
                  </a:extLst>
                </a:gridCol>
                <a:gridCol w="1950722">
                  <a:extLst>
                    <a:ext uri="{9D8B030D-6E8A-4147-A177-3AD203B41FA5}">
                      <a16:colId xmlns:a16="http://schemas.microsoft.com/office/drawing/2014/main" val="3252968137"/>
                    </a:ext>
                  </a:extLst>
                </a:gridCol>
              </a:tblGrid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Département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 dossiers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Montant </a:t>
                      </a:r>
                      <a:r>
                        <a:rPr lang="fr-FR" dirty="0" err="1"/>
                        <a:t>sub</a:t>
                      </a:r>
                      <a:endParaRPr lang="fr-FR" dirty="0"/>
                    </a:p>
                    <a:p>
                      <a:r>
                        <a:rPr lang="fr-FR" dirty="0"/>
                        <a:t>2025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 dossiers au 09/06/2026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Montant </a:t>
                      </a:r>
                      <a:r>
                        <a:rPr lang="fr-FR" dirty="0" err="1"/>
                        <a:t>sub</a:t>
                      </a:r>
                      <a:r>
                        <a:rPr lang="fr-FR" dirty="0"/>
                        <a:t> au 09/06/2026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7541461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64 600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44 650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200830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38 650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24 300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0637875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21 650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13 500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3898673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17 050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24 300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0881450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10 200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4 750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289298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3 700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1643488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3 200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3 700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39164358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6187417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r>
                        <a:rPr lang="fr-FR" dirty="0"/>
                        <a:t>Total BFC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159 050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7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7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115 950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06847"/>
                  </a:ext>
                </a:extLst>
              </a:tr>
            </a:tbl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C406E889-68AC-9230-617E-CE296B75CFD9}"/>
              </a:ext>
            </a:extLst>
          </p:cNvPr>
          <p:cNvSpPr/>
          <p:nvPr/>
        </p:nvSpPr>
        <p:spPr>
          <a:xfrm rot="1943923">
            <a:off x="7449046" y="676351"/>
            <a:ext cx="3432493" cy="9144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Enveloppe annuelle 160 000 €</a:t>
            </a:r>
          </a:p>
        </p:txBody>
      </p:sp>
    </p:spTree>
    <p:extLst>
      <p:ext uri="{BB962C8B-B14F-4D97-AF65-F5344CB8AC3E}">
        <p14:creationId xmlns:p14="http://schemas.microsoft.com/office/powerpoint/2010/main" val="45823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4717F-6B18-E913-DEC1-8A64DD739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8BC8F-8979-4CBF-E824-309DFB2A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Actualités</a:t>
            </a:r>
            <a:r>
              <a:rPr lang="fr-FR" dirty="0"/>
              <a:t> - Bilan aides génétiques au 09/06/2026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9164936-1EB3-72C5-789D-0CB2BBFF3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865865"/>
              </p:ext>
            </p:extLst>
          </p:nvPr>
        </p:nvGraphicFramePr>
        <p:xfrm>
          <a:off x="1008062" y="1714502"/>
          <a:ext cx="8672513" cy="548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02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3E17-97C5-E249-8525-9224F3E3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79E08-2B3D-15B8-E9BB-F8AE4779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402652"/>
            <a:ext cx="8672512" cy="1461801"/>
          </a:xfrm>
        </p:spPr>
        <p:txBody>
          <a:bodyPr/>
          <a:lstStyle/>
          <a:p>
            <a:r>
              <a:rPr lang="fr-FR" sz="4000" dirty="0"/>
              <a:t>Actualités</a:t>
            </a:r>
            <a:r>
              <a:rPr lang="fr-FR" dirty="0"/>
              <a:t> – installations 2025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FEFD0B5-6274-9F3F-8D88-9640D8DBF160}"/>
              </a:ext>
            </a:extLst>
          </p:cNvPr>
          <p:cNvGraphicFramePr/>
          <p:nvPr/>
        </p:nvGraphicFramePr>
        <p:xfrm>
          <a:off x="1008062" y="1714502"/>
          <a:ext cx="8672513" cy="548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9CF5A28-484D-04FB-B91D-E7DE33B3B5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14660"/>
              </p:ext>
            </p:extLst>
          </p:nvPr>
        </p:nvGraphicFramePr>
        <p:xfrm>
          <a:off x="1527142" y="1714502"/>
          <a:ext cx="8153433" cy="532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266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7F3C-2411-EC2E-5C4E-FB6DFB7D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A21E5AF-83D5-12FA-58E1-7FD92EF0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cs typeface="Times New Roman" panose="02020603050405020304" pitchFamily="18" charset="0"/>
              </a:rPr>
              <a:t>Point sanitaire</a:t>
            </a:r>
            <a:endParaRPr lang="fr-FR" b="1" dirty="0"/>
          </a:p>
        </p:txBody>
      </p:sp>
      <p:pic>
        <p:nvPicPr>
          <p:cNvPr id="5" name="Image 4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5587532E-44D1-AC07-9244-835749CC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08" y="3157537"/>
            <a:ext cx="5595065" cy="19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057"/>
      </p:ext>
    </p:extLst>
  </p:cSld>
  <p:clrMapOvr>
    <a:masterClrMapping/>
  </p:clrMapOvr>
</p:sld>
</file>

<file path=ppt/theme/theme1.xml><?xml version="1.0" encoding="utf-8"?>
<a:theme xmlns:a="http://schemas.openxmlformats.org/drawingml/2006/main" name="BaseTheme">
  <a:themeElements>
    <a:clrScheme name="AGRI">
      <a:dk1>
        <a:srgbClr val="000000"/>
      </a:dk1>
      <a:lt1>
        <a:srgbClr val="FFFFFF"/>
      </a:lt1>
      <a:dk2>
        <a:srgbClr val="E41B1B"/>
      </a:dk2>
      <a:lt2>
        <a:srgbClr val="F6A30D"/>
      </a:lt2>
      <a:accent1>
        <a:srgbClr val="80BA27"/>
      </a:accent1>
      <a:accent2>
        <a:srgbClr val="BA834B"/>
      </a:accent2>
      <a:accent3>
        <a:srgbClr val="009C46"/>
      </a:accent3>
      <a:accent4>
        <a:srgbClr val="ED6B1C"/>
      </a:accent4>
      <a:accent5>
        <a:srgbClr val="008E96"/>
      </a:accent5>
      <a:accent6>
        <a:srgbClr val="E94F2D"/>
      </a:accent6>
      <a:hlink>
        <a:srgbClr val="505050"/>
      </a:hlink>
      <a:folHlink>
        <a:srgbClr val="A0A0A0"/>
      </a:folHlink>
    </a:clrScheme>
    <a:fontScheme name="Verdana">
      <a:majorFont>
        <a:latin typeface="Verdana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D9013BC8-6013-9D40-B666-57457AD56DB6}" vid="{3E979977-2C09-8C47-A8EE-BEE1825F7AF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Agri PPT</Template>
  <TotalTime>5865</TotalTime>
  <Words>850</Words>
  <Application>Microsoft Office PowerPoint</Application>
  <PresentationFormat>Personnalisé</PresentationFormat>
  <Paragraphs>195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Nunito Italics</vt:lpstr>
      <vt:lpstr>Police système Courant</vt:lpstr>
      <vt:lpstr>Times New Roman</vt:lpstr>
      <vt:lpstr>Verdana</vt:lpstr>
      <vt:lpstr>BaseTheme</vt:lpstr>
      <vt:lpstr>Réunion filière ovine</vt:lpstr>
      <vt:lpstr>Présentations</vt:lpstr>
      <vt:lpstr>Présentation PowerPoint</vt:lpstr>
      <vt:lpstr>Pour être à l’aise j’ai besoin de …</vt:lpstr>
      <vt:lpstr>Actualités - Recrutement</vt:lpstr>
      <vt:lpstr>Actualités - Bilan aides génétiques au 09/06/2026</vt:lpstr>
      <vt:lpstr>Actualités - Bilan aides génétiques au 09/06/2026</vt:lpstr>
      <vt:lpstr>Actualités – installations 2025</vt:lpstr>
      <vt:lpstr>Point sanitaire</vt:lpstr>
      <vt:lpstr>Projets en cours – inn’ovin</vt:lpstr>
      <vt:lpstr>Projets en cours – RTO</vt:lpstr>
      <vt:lpstr>Projets en cours – ROI</vt:lpstr>
      <vt:lpstr>Projets en cours – ROI</vt:lpstr>
      <vt:lpstr>Actualités – PEI GIIS Laines</vt:lpstr>
      <vt:lpstr>Stage filière caprine</vt:lpstr>
    </vt:vector>
  </TitlesOfParts>
  <Manager/>
  <Company>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Cumquae vent Cumquae vent</dc:title>
  <dc:subject/>
  <dc:creator>DELRUE Angelina</dc:creator>
  <cp:keywords/>
  <dc:description/>
  <cp:lastModifiedBy>Agathe CHEVALIER</cp:lastModifiedBy>
  <cp:revision>13</cp:revision>
  <dcterms:created xsi:type="dcterms:W3CDTF">2021-12-01T11:24:23Z</dcterms:created>
  <dcterms:modified xsi:type="dcterms:W3CDTF">2026-06-11T20:05:28Z</dcterms:modified>
  <cp:category/>
</cp:coreProperties>
</file>